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82" r:id="rId6"/>
    <p:sldId id="267" r:id="rId7"/>
    <p:sldId id="268" r:id="rId8"/>
    <p:sldId id="269" r:id="rId9"/>
    <p:sldId id="271" r:id="rId10"/>
    <p:sldId id="274" r:id="rId11"/>
    <p:sldId id="273" r:id="rId12"/>
    <p:sldId id="272" r:id="rId13"/>
    <p:sldId id="280" r:id="rId14"/>
    <p:sldId id="275" r:id="rId15"/>
    <p:sldId id="281" r:id="rId16"/>
    <p:sldId id="276" r:id="rId17"/>
    <p:sldId id="278" r:id="rId18"/>
    <p:sldId id="283" r:id="rId19"/>
  </p:sldIdLst>
  <p:sldSz cx="12192000" cy="6858000"/>
  <p:notesSz cx="6858000" cy="9144000"/>
  <p:defaultTextStyle>
    <a:defPPr>
      <a:defRPr lang="cs-C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3C12"/>
    <a:srgbClr val="C84A07"/>
    <a:srgbClr val="5E8092"/>
    <a:srgbClr val="114EC0"/>
    <a:srgbClr val="DBC19A"/>
    <a:srgbClr val="A7B8CC"/>
    <a:srgbClr val="D8DFE6"/>
    <a:srgbClr val="DD463F"/>
    <a:srgbClr val="FEFB40"/>
    <a:srgbClr val="51C6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35" autoAdjust="0"/>
    <p:restoredTop sz="78422" autoAdjust="0"/>
  </p:normalViewPr>
  <p:slideViewPr>
    <p:cSldViewPr snapToGrid="0">
      <p:cViewPr varScale="1">
        <p:scale>
          <a:sx n="90" d="100"/>
          <a:sy n="90" d="100"/>
        </p:scale>
        <p:origin x="1338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D40F12-9128-4BAC-B707-6E5357703090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E273B-5751-4440-8C75-B02687DE6817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03967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6230676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Tušíte, co se děje mezi monitorem a klávesnicí, když stisknete nějakou klávesu?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Hádáte správně - i tato akce má mnoho společného s kódováním.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baseline="0" smtClean="0"/>
              <a:t>Řídicí obvod klávesnice </a:t>
            </a:r>
            <a:r>
              <a:rPr lang="cs-CZ" baseline="0" smtClean="0"/>
              <a:t>(řadič) na základní desce identifikuje stisknutou klávesu a pošle takzvaný </a:t>
            </a:r>
            <a:r>
              <a:rPr lang="cs-CZ" b="1" baseline="0" smtClean="0"/>
              <a:t>sken kód </a:t>
            </a:r>
            <a:r>
              <a:rPr lang="cs-CZ" baseline="0" smtClean="0"/>
              <a:t>do bufferu.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baseline="0" smtClean="0"/>
              <a:t>Buffer</a:t>
            </a:r>
            <a:r>
              <a:rPr lang="cs-CZ" baseline="0" smtClean="0"/>
              <a:t> je vyrovnávací paměť, v níž se do fronty řadí všechny nasnímané kódy stisknutých kláves, aby mohly být postupně poslány procesoru k dalšímu řízení.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O to se postará systémový program během vhodného </a:t>
            </a:r>
            <a:r>
              <a:rPr lang="cs-CZ" b="1" baseline="0" smtClean="0"/>
              <a:t>přerušení</a:t>
            </a:r>
            <a:r>
              <a:rPr lang="cs-CZ" baseline="0" smtClean="0"/>
              <a:t> (anglicky </a:t>
            </a:r>
            <a:r>
              <a:rPr lang="cs-CZ" i="1" baseline="0" smtClean="0"/>
              <a:t>interrupt</a:t>
            </a:r>
            <a:r>
              <a:rPr lang="cs-CZ" baseline="0" smtClean="0"/>
              <a:t>).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Procesor podle nařízení programu rozhodne, jak s binární informací, kterou kód klávesy představuje, naloží - zda například posune kurzor doleva nebo zobrazí znak na monitoru.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Každému znaku je totiž přiřazen přesný </a:t>
            </a:r>
            <a:r>
              <a:rPr lang="cs-CZ" b="1" smtClean="0"/>
              <a:t>číselný kód </a:t>
            </a:r>
            <a:r>
              <a:rPr lang="cs-CZ" smtClean="0"/>
              <a:t>a podle svých kódů jsou znaky uspořádány do </a:t>
            </a:r>
            <a:r>
              <a:rPr lang="cs-CZ" b="1" smtClean="0"/>
              <a:t>tabulky</a:t>
            </a:r>
            <a:r>
              <a:rPr lang="cs-CZ" smtClean="0"/>
              <a:t>.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1508861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Díky tomu můžeme hovořit o </a:t>
            </a:r>
            <a:r>
              <a:rPr lang="cs-CZ" b="1" smtClean="0"/>
              <a:t>znakové sadě </a:t>
            </a:r>
            <a:r>
              <a:rPr lang="cs-CZ" smtClean="0"/>
              <a:t>nebo ještě odborněji o </a:t>
            </a:r>
            <a:r>
              <a:rPr lang="cs-CZ" b="1" smtClean="0"/>
              <a:t>kódové stránce </a:t>
            </a:r>
            <a:r>
              <a:rPr lang="cs-CZ" smtClean="0"/>
              <a:t>(</a:t>
            </a:r>
            <a:r>
              <a:rPr lang="cs-CZ" i="1" smtClean="0"/>
              <a:t>CP</a:t>
            </a:r>
            <a:r>
              <a:rPr lang="cs-CZ" smtClean="0"/>
              <a:t> – </a:t>
            </a:r>
            <a:r>
              <a:rPr lang="cs-CZ" i="1" smtClean="0"/>
              <a:t>code page</a:t>
            </a:r>
            <a:r>
              <a:rPr lang="cs-CZ" smtClean="0"/>
              <a:t>).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Protože takových znakových sad či tabulek je mnoho,</a:t>
            </a:r>
            <a:r>
              <a:rPr lang="cs-CZ" baseline="0" smtClean="0"/>
              <a:t> jsou pro pořádek opatřeny speciálními názvy a mají přiděleno i jedinečné číselné označení.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Historicky nejúspěšnější znakovou sadou, ze které vychází většina současných standardů pro kódování textu,</a:t>
            </a:r>
            <a:r>
              <a:rPr lang="cs-CZ" baseline="0" smtClean="0"/>
              <a:t> je </a:t>
            </a:r>
            <a:r>
              <a:rPr lang="cs-CZ" b="1" baseline="0" smtClean="0"/>
              <a:t>ASCII</a:t>
            </a:r>
            <a:r>
              <a:rPr lang="cs-CZ" baseline="0" smtClean="0"/>
              <a:t> (</a:t>
            </a:r>
            <a:r>
              <a:rPr lang="cs-CZ" i="1" baseline="0" smtClean="0"/>
              <a:t>American Standard Code for Information Interchange</a:t>
            </a:r>
            <a:r>
              <a:rPr lang="cs-CZ" baseline="0" smtClean="0"/>
              <a:t>).</a:t>
            </a:r>
            <a:r>
              <a:rPr lang="cs-CZ" smtClean="0"/>
              <a:t>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Kód ASCII byl podle nejstarší definice </a:t>
            </a:r>
            <a:r>
              <a:rPr lang="cs-CZ" b="1" smtClean="0"/>
              <a:t>sedmibitový</a:t>
            </a:r>
            <a:r>
              <a:rPr lang="cs-CZ" smtClean="0"/>
              <a:t>, obsahoval tedy </a:t>
            </a:r>
            <a:r>
              <a:rPr lang="cs-CZ" b="1" smtClean="0"/>
              <a:t>2</a:t>
            </a:r>
            <a:r>
              <a:rPr lang="cs-CZ" b="1" baseline="30000" smtClean="0"/>
              <a:t>7</a:t>
            </a:r>
            <a:r>
              <a:rPr lang="cs-CZ" b="1" smtClean="0"/>
              <a:t> čili 128 platných znaků</a:t>
            </a:r>
            <a:r>
              <a:rPr lang="cs-CZ" smtClean="0"/>
              <a:t>. Dnes tuto původní verzi označujeme jako </a:t>
            </a:r>
            <a:r>
              <a:rPr lang="cs-CZ" b="1" smtClean="0"/>
              <a:t>standard ASCII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Součástí standardní tabulky jsou nejen různé </a:t>
            </a:r>
            <a:r>
              <a:rPr lang="cs-CZ" b="1" smtClean="0"/>
              <a:t>tisknutelné znaky </a:t>
            </a:r>
            <a:r>
              <a:rPr lang="cs-CZ" smtClean="0"/>
              <a:t>(písmena, číslice, matematické znaky, interpunkční znaménka, speciální znaky…), ale i </a:t>
            </a:r>
            <a:r>
              <a:rPr lang="cs-CZ" b="1" smtClean="0"/>
              <a:t>netisknutelné řídicí kódy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Ty se</a:t>
            </a:r>
            <a:r>
              <a:rPr lang="cs-CZ" baseline="0" smtClean="0"/>
              <a:t> v tabulce ukrývají</a:t>
            </a:r>
            <a:r>
              <a:rPr lang="cs-CZ" smtClean="0"/>
              <a:t> pod nejnižšími kódy - od nuly do 32 - a jako řídicí</a:t>
            </a:r>
            <a:r>
              <a:rPr lang="cs-CZ" baseline="0" smtClean="0"/>
              <a:t> vešly ve známost především proto, že původně sloužily </a:t>
            </a:r>
            <a:r>
              <a:rPr lang="cs-CZ" smtClean="0"/>
              <a:t>pro řízení tiskárny nebo dnes</a:t>
            </a:r>
            <a:r>
              <a:rPr lang="cs-CZ" baseline="0" smtClean="0"/>
              <a:t> už zcela historického přístroje - </a:t>
            </a:r>
            <a:r>
              <a:rPr lang="cs-CZ" smtClean="0"/>
              <a:t>dálnopisu,</a:t>
            </a:r>
            <a:r>
              <a:rPr lang="cs-CZ" baseline="0" smtClean="0"/>
              <a:t> jehož variantu vidíme na fotografii hned vedle nejstarší tabulky.</a:t>
            </a:r>
            <a:r>
              <a:rPr lang="cs-CZ" smtClean="0"/>
              <a:t> 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810380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Pro potřeby dalších jazyků a pro rozšíření znakové sady vznikly a stále se ještě používají </a:t>
            </a:r>
            <a:r>
              <a:rPr lang="cs-CZ" b="1" smtClean="0"/>
              <a:t>osmibitová</a:t>
            </a:r>
            <a:r>
              <a:rPr lang="cs-CZ" b="0" smtClean="0"/>
              <a:t> rozšíření </a:t>
            </a:r>
            <a:r>
              <a:rPr lang="cs-CZ" smtClean="0"/>
              <a:t>ASCII kódu - anglicky označované jako </a:t>
            </a:r>
            <a:r>
              <a:rPr lang="cs-CZ" b="1" smtClean="0"/>
              <a:t>extended ASCII</a:t>
            </a:r>
            <a:r>
              <a:rPr lang="cs-CZ" smtClean="0"/>
              <a:t> tedy </a:t>
            </a:r>
            <a:r>
              <a:rPr lang="cs-CZ" b="1" smtClean="0"/>
              <a:t>rozšířená tabulka ASCII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Jeden znak </a:t>
            </a:r>
            <a:r>
              <a:rPr lang="cs-CZ" smtClean="0"/>
              <a:t>je v tomto případě uložen v </a:t>
            </a:r>
            <a:r>
              <a:rPr lang="cs-CZ" b="1" smtClean="0"/>
              <a:t>1 bajtu </a:t>
            </a:r>
            <a:r>
              <a:rPr lang="cs-CZ" smtClean="0"/>
              <a:t>a celá tabulka obsahuje </a:t>
            </a:r>
            <a:r>
              <a:rPr lang="cs-CZ" b="1" smtClean="0"/>
              <a:t>2</a:t>
            </a:r>
            <a:r>
              <a:rPr lang="cs-CZ" b="1" baseline="30000" smtClean="0"/>
              <a:t>8 </a:t>
            </a:r>
            <a:r>
              <a:rPr lang="cs-CZ" b="1" smtClean="0"/>
              <a:t> čili 256 znaků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 českém prostředí vzniklo hned několik vzájemně nekompatibilních osmibitových kódovacích tabulek, které nahrazovaly některé méně používané znaky z rozšířené části tabulky ASCII znaky z české abecedy.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Nejvíce se používalo a někdy ještě používá kódování vytvořené firmou Microsoft pro středoevropské jazyky označované </a:t>
            </a:r>
            <a:r>
              <a:rPr lang="cs-CZ" b="1" smtClean="0"/>
              <a:t>Windows</a:t>
            </a:r>
            <a:r>
              <a:rPr lang="cs-CZ" b="1" baseline="0" smtClean="0"/>
              <a:t> </a:t>
            </a:r>
            <a:r>
              <a:rPr lang="cs-CZ" b="1" smtClean="0"/>
              <a:t>1250</a:t>
            </a:r>
            <a:r>
              <a:rPr lang="cs-CZ" smtClean="0"/>
              <a:t>, v prostředí OS Linux se naopak prosazoval standard </a:t>
            </a:r>
            <a:r>
              <a:rPr lang="cs-CZ" b="1" smtClean="0"/>
              <a:t>ISO 8859-2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Ve starších dokumentech a pozůstatcích</a:t>
            </a:r>
            <a:r>
              <a:rPr lang="cs-CZ" baseline="0" smtClean="0"/>
              <a:t> starého operačního systému DOS, který se používal před vznikem Windows, </a:t>
            </a:r>
            <a:r>
              <a:rPr lang="cs-CZ" smtClean="0"/>
              <a:t>je možné narazit i na kódování </a:t>
            </a:r>
            <a:r>
              <a:rPr lang="cs-CZ" b="1" smtClean="0"/>
              <a:t>Latin II</a:t>
            </a:r>
            <a:r>
              <a:rPr lang="cs-CZ" smtClean="0"/>
              <a:t> (v Mapě znaků skryté pod názvem DOS: Střední Evropa) nebo speciální české </a:t>
            </a:r>
            <a:r>
              <a:rPr lang="cs-CZ" b="1" smtClean="0"/>
              <a:t>kódování bratří Kamenických</a:t>
            </a:r>
            <a:r>
              <a:rPr lang="cs-CZ" smtClean="0"/>
              <a:t>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31611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Osmibitových tabulek bylo velké množství, neboť </a:t>
            </a:r>
            <a:r>
              <a:rPr lang="cs-CZ" baseline="0" smtClean="0"/>
              <a:t>každý národní jazyk má nějaké vlastní znaky - někdy, jako třeba v případě japonštiny nebo čínštiny, i dost velký počet zvláštních znaků.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Orientovat se v takovém počtu odlišných tabulek bylo velmi obtížné a technicky řešit psaní různými jazyky na jednom počítači také zbytečně složité.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Cílem nového standardu </a:t>
            </a:r>
            <a:r>
              <a:rPr lang="cs-CZ" b="1" smtClean="0"/>
              <a:t>Unicode</a:t>
            </a:r>
            <a:r>
              <a:rPr lang="cs-CZ" smtClean="0"/>
              <a:t> bylo vytvořit univerzální znakovou sadu, která by odstranila mnohá omezení osmibitového kódování a vše uživatelům i programátorům výrazně zjednodušila.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Bylo nutné </a:t>
            </a:r>
            <a:r>
              <a:rPr lang="cs-CZ" b="1" smtClean="0"/>
              <a:t>zvýšit kapacitu znakové sady </a:t>
            </a:r>
            <a:r>
              <a:rPr lang="cs-CZ" smtClean="0"/>
              <a:t>tak, aby dokázala pojmout co nejvíce používaných znaků – v první řadě ty, které už byly definovány v hlavních mezinárodních, národních a průmyslových znakových sadách.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Jednotlivé části znaků v Unicode se označují jako tzv. </a:t>
            </a:r>
            <a:r>
              <a:rPr lang="cs-CZ" b="1" smtClean="0"/>
              <a:t>roviny</a:t>
            </a:r>
            <a:r>
              <a:rPr lang="cs-CZ" smtClean="0"/>
              <a:t>.</a:t>
            </a:r>
            <a:r>
              <a:rPr lang="cs-CZ" baseline="0" smtClean="0"/>
              <a:t> První rovina (s číslem 0) se nazývá základní vícejazyčná rovina, BMP (anglicky Basic Multilingual Plane), další roviny (1–16) se nazývají „doplňkové“ (anglicky supplementary planes), nebo žertovně „astrální roviny“. </a:t>
            </a:r>
            <a:r>
              <a:rPr lang="cs-CZ" smtClean="0"/>
              <a:t>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Původní návrh standardu Unicode počítal s </a:t>
            </a:r>
            <a:r>
              <a:rPr lang="cs-CZ" b="1" smtClean="0"/>
              <a:t>šestnáctibitovým kódováním</a:t>
            </a:r>
            <a:r>
              <a:rPr lang="cs-CZ" smtClean="0"/>
              <a:t>, které mělo být dostatečné pro znaky běžně používaných jazyků.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Šestnáct</a:t>
            </a:r>
            <a:r>
              <a:rPr lang="cs-CZ" baseline="0" smtClean="0"/>
              <a:t> bitů nebo </a:t>
            </a:r>
            <a:r>
              <a:rPr lang="cs-CZ" b="1" baseline="0" smtClean="0"/>
              <a:t>dva bajty paměti </a:t>
            </a:r>
            <a:r>
              <a:rPr lang="cs-CZ" baseline="0" smtClean="0"/>
              <a:t>pro každý znak poskytují </a:t>
            </a:r>
            <a:r>
              <a:rPr lang="cs-CZ" b="1" baseline="0" smtClean="0"/>
              <a:t>2</a:t>
            </a:r>
            <a:r>
              <a:rPr lang="cs-CZ" b="1" baseline="30000" smtClean="0"/>
              <a:t>16</a:t>
            </a:r>
            <a:r>
              <a:rPr lang="cs-CZ" b="1" baseline="0" smtClean="0"/>
              <a:t> čili 65 536 </a:t>
            </a:r>
            <a:r>
              <a:rPr lang="cs-CZ" baseline="0" smtClean="0"/>
              <a:t>variací binárního kódu a tedy i stejný počet možných </a:t>
            </a:r>
            <a:r>
              <a:rPr lang="cs-CZ" b="1" baseline="0" smtClean="0"/>
              <a:t>znaků</a:t>
            </a:r>
            <a:r>
              <a:rPr lang="cs-CZ" baseline="0" smtClean="0"/>
              <a:t>.</a:t>
            </a: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549097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Záhy</a:t>
            </a:r>
            <a:r>
              <a:rPr lang="cs-CZ" baseline="0" smtClean="0"/>
              <a:t> se však ukázalo, že ani šestnáct bitů pro velký počet znaků a symbolů z celého lidského světa nepostačuje.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Zkrátka ani univerzální kód nebyl dostatečně univerzální a mnohdy ani efektivní nebo kompatibilní se staršími znakovými sadami.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Postupně tak z koncepce Unicode vzešlo několik variant kódování, které mají ve svých názvech zkratku </a:t>
            </a:r>
            <a:r>
              <a:rPr lang="cs-CZ" b="1" smtClean="0"/>
              <a:t>UTF</a:t>
            </a:r>
            <a:r>
              <a:rPr lang="cs-CZ" smtClean="0"/>
              <a:t> (</a:t>
            </a:r>
            <a:r>
              <a:rPr lang="cs-CZ" i="1" smtClean="0"/>
              <a:t>UCS Transformation Format</a:t>
            </a:r>
            <a:r>
              <a:rPr lang="cs-CZ" smtClean="0"/>
              <a:t>) a které se vzájemně liší zejména nároky na paměť.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 současnosti patří k nejužívanějším kódování </a:t>
            </a:r>
            <a:r>
              <a:rPr lang="cs-CZ" b="1" smtClean="0"/>
              <a:t>UTF-8</a:t>
            </a:r>
            <a:r>
              <a:rPr lang="cs-CZ" smtClean="0"/>
              <a:t>, zejména pro svůj úsporný způsob využití paměti a kompatibilitu s původním ASCII kódem.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 UTF-8 se znaky kódují různě dlouhou posloupností bajtů podle jejich pozice v Unicode.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Tradiční znaky ASCII </a:t>
            </a:r>
            <a:r>
              <a:rPr lang="cs-CZ" smtClean="0"/>
              <a:t>jsou tak kódovány pouze </a:t>
            </a:r>
            <a:r>
              <a:rPr lang="cs-CZ" b="1" smtClean="0"/>
              <a:t>jedním bajtem</a:t>
            </a:r>
            <a:r>
              <a:rPr lang="cs-CZ" smtClean="0"/>
              <a:t>, </a:t>
            </a:r>
            <a:r>
              <a:rPr lang="cs-CZ" b="1" smtClean="0"/>
              <a:t>české znaky s diakritikou dvěma bajty </a:t>
            </a:r>
            <a:r>
              <a:rPr lang="cs-CZ" smtClean="0"/>
              <a:t>a méně obvyklé znaky mohou být vyjádřeny třemi nebo dokonce i čtyřmi bajty.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UTF-8 se dnes běžně</a:t>
            </a:r>
            <a:r>
              <a:rPr lang="cs-CZ" baseline="0" smtClean="0"/>
              <a:t> používá jako základní kódování webových stránek a stále častěji se stává i výchozím kódováním moderních operačních systémů i aplikací.</a:t>
            </a:r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cs-CZ" smtClean="0"/>
              <a:t>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3787962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Jak už bylo uvedeno,</a:t>
            </a:r>
            <a:r>
              <a:rPr lang="cs-CZ" baseline="0" smtClean="0"/>
              <a:t> na začátku tabulky ASCII se vyskytují "neviditelné" znaky, které byly původně určeny pro řízení dálnopisu či tiskárny.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Dnes mají pro nás největší význam tzv. "bílé znaky" (anglicky whitespaces), k nimž řadíme mezeru (SPC), tabulátor (HT) nebo neviditelné znaky zajišťující ukončení řádku.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Konec řádku řeší jednotlivé operační systémy po svém - zatímco v systémech Unix a Linux se používá skrytý znak s kódem </a:t>
            </a:r>
            <a:r>
              <a:rPr lang="cs-CZ" b="1" baseline="0" smtClean="0"/>
              <a:t>LF</a:t>
            </a:r>
            <a:r>
              <a:rPr lang="cs-CZ" baseline="0" smtClean="0"/>
              <a:t> (</a:t>
            </a:r>
            <a:r>
              <a:rPr lang="cs-CZ" i="1" baseline="0" smtClean="0"/>
              <a:t>Line Feed</a:t>
            </a:r>
            <a:r>
              <a:rPr lang="cs-CZ" baseline="0" smtClean="0"/>
              <a:t>) a v operačních systémech firmy Apple zase znak s kódem </a:t>
            </a:r>
            <a:r>
              <a:rPr lang="cs-CZ" b="1" baseline="0" smtClean="0"/>
              <a:t>CR</a:t>
            </a:r>
            <a:r>
              <a:rPr lang="cs-CZ" baseline="0" smtClean="0"/>
              <a:t> (</a:t>
            </a:r>
            <a:r>
              <a:rPr lang="cs-CZ" i="1" baseline="0" smtClean="0"/>
              <a:t>Carriage Return</a:t>
            </a:r>
            <a:r>
              <a:rPr lang="cs-CZ" baseline="0" smtClean="0"/>
              <a:t>), systémy od Microsoftu používají kombinaci obou těchto znaků.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Označení escape sekvence se v informatice používá pro seskupení</a:t>
            </a:r>
            <a:r>
              <a:rPr lang="cs-CZ" baseline="0" smtClean="0"/>
              <a:t> několika</a:t>
            </a:r>
            <a:r>
              <a:rPr lang="cs-CZ" smtClean="0"/>
              <a:t> znaků, začínající znakem </a:t>
            </a:r>
            <a:r>
              <a:rPr lang="cs-CZ" b="1" smtClean="0"/>
              <a:t>ESC</a:t>
            </a:r>
            <a:r>
              <a:rPr lang="cs-CZ" smtClean="0"/>
              <a:t> (kód 27), které umožňovalo pozměnit standardní chování terminálu, interpretu apod.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 programovacích jazycích nebo v příkazovém řádku se používají pro potlačení speciálního významu určitého znaku a počátečním escape znakem bývá</a:t>
            </a:r>
            <a:r>
              <a:rPr lang="cs-CZ" baseline="0" smtClean="0"/>
              <a:t> </a:t>
            </a:r>
            <a:r>
              <a:rPr lang="cs-CZ" smtClean="0"/>
              <a:t>nejčastěji obrácené lomítko (např. \“).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Pro </a:t>
            </a:r>
            <a:r>
              <a:rPr lang="cs-CZ" b="1" smtClean="0"/>
              <a:t>zalomení řádku </a:t>
            </a:r>
            <a:r>
              <a:rPr lang="cs-CZ" smtClean="0"/>
              <a:t>se ve znakovém řetězci kupříkladu zadává escape sekvence </a:t>
            </a:r>
            <a:r>
              <a:rPr lang="cs-CZ" b="1" smtClean="0"/>
              <a:t>\n</a:t>
            </a:r>
            <a:r>
              <a:rPr lang="cs-CZ" b="0" smtClean="0"/>
              <a:t>,</a:t>
            </a:r>
            <a:r>
              <a:rPr lang="cs-CZ" b="0" baseline="0" smtClean="0"/>
              <a:t> mezeru odpovídající stisku tabulátoru vytvoříme </a:t>
            </a:r>
            <a:r>
              <a:rPr lang="cs-CZ" smtClean="0"/>
              <a:t>escape sekvencí </a:t>
            </a:r>
            <a:r>
              <a:rPr lang="cs-CZ" b="1" smtClean="0"/>
              <a:t>\t</a:t>
            </a:r>
            <a:r>
              <a:rPr lang="cs-CZ" b="0" smtClean="0"/>
              <a:t>.</a:t>
            </a:r>
            <a:r>
              <a:rPr lang="cs-CZ" b="0" baseline="0" smtClean="0"/>
              <a:t> 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Se speciálními sekvencemi znaků – </a:t>
            </a:r>
            <a:r>
              <a:rPr lang="cs-CZ" b="1" smtClean="0"/>
              <a:t>entitami</a:t>
            </a:r>
            <a:r>
              <a:rPr lang="cs-CZ" smtClean="0"/>
              <a:t> - se můžeme setkat i v jazyce HTML.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Např. </a:t>
            </a:r>
            <a:r>
              <a:rPr lang="cs-CZ" b="1" smtClean="0"/>
              <a:t>&amp;#n;</a:t>
            </a:r>
            <a:r>
              <a:rPr lang="cs-CZ" smtClean="0"/>
              <a:t> zobrazí znak s unikódovou hodnotou n (zadáno dekadicky). Pokud bychom chtěli uvést hexadecimální soustavu, použijeme sekvenci </a:t>
            </a:r>
            <a:r>
              <a:rPr lang="cs-CZ" b="1" smtClean="0"/>
              <a:t>&amp;#xn;</a:t>
            </a:r>
            <a:r>
              <a:rPr lang="cs-CZ" smtClean="0"/>
              <a:t>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Dekadicky zapsaná sekvence </a:t>
            </a:r>
            <a:r>
              <a:rPr lang="cs-CZ" b="1" smtClean="0"/>
              <a:t>&amp;#225; </a:t>
            </a:r>
            <a:r>
              <a:rPr lang="cs-CZ" smtClean="0"/>
              <a:t>tak zobrazí český znak </a:t>
            </a:r>
            <a:r>
              <a:rPr lang="cs-CZ" b="1" smtClean="0"/>
              <a:t>á</a:t>
            </a:r>
            <a:r>
              <a:rPr lang="cs-CZ" smtClean="0"/>
              <a:t> stejně  jako hexadecimální</a:t>
            </a:r>
            <a:r>
              <a:rPr lang="cs-CZ" baseline="0" smtClean="0"/>
              <a:t> varianta</a:t>
            </a:r>
            <a:r>
              <a:rPr lang="cs-CZ" smtClean="0"/>
              <a:t> </a:t>
            </a:r>
            <a:r>
              <a:rPr lang="cs-CZ" b="1" smtClean="0"/>
              <a:t>&amp;#xE1;</a:t>
            </a:r>
            <a:r>
              <a:rPr lang="cs-CZ" smtClean="0"/>
              <a:t> 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15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57866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Počítač je stroj sloužící ke zpracování informací, umožňuje jejich </a:t>
            </a:r>
            <a:r>
              <a:rPr lang="cs-CZ" b="0" smtClean="0"/>
              <a:t>ukládání</a:t>
            </a:r>
            <a:r>
              <a:rPr lang="cs-CZ" smtClean="0"/>
              <a:t>, třídění, ale i </a:t>
            </a:r>
            <a:r>
              <a:rPr lang="cs-CZ" b="0" smtClean="0"/>
              <a:t>přenos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Každé sdělení totiž vyžaduje komunikaci mezi zdrojem informace a jejím příjemcem;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Informace a komunikace proto spolu úzce souvisejí, nelze je od sebe oddělit.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Obecný přenosový model komunikace ukazuje, jak se sdělení dostane od jeho zdroje až k příjemci.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Zdroj sdělení </a:t>
            </a:r>
            <a:r>
              <a:rPr lang="cs-CZ" smtClean="0"/>
              <a:t>(jeho odesilatel) svou informaci </a:t>
            </a:r>
            <a:r>
              <a:rPr lang="cs-CZ" b="1" smtClean="0"/>
              <a:t>zakóduje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Přenos sdělení probíhá mezi vysílačem a přijímačem pomocí domluveného </a:t>
            </a:r>
            <a:r>
              <a:rPr lang="cs-CZ" b="1" smtClean="0"/>
              <a:t>sdělovacího kanálu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Z technického hlediska je důležitý dostatečný odstup přenášeného signálu od </a:t>
            </a:r>
            <a:r>
              <a:rPr lang="cs-CZ" b="1" smtClean="0"/>
              <a:t>šumu</a:t>
            </a:r>
            <a:r>
              <a:rPr lang="cs-CZ" smtClean="0"/>
              <a:t>, který je příčinou rušení signálu.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Po </a:t>
            </a:r>
            <a:r>
              <a:rPr lang="cs-CZ" b="1" smtClean="0"/>
              <a:t>dekódování sdělení </a:t>
            </a:r>
            <a:r>
              <a:rPr lang="cs-CZ" smtClean="0"/>
              <a:t>na straně </a:t>
            </a:r>
            <a:r>
              <a:rPr lang="cs-CZ" b="1" smtClean="0"/>
              <a:t>příjemce</a:t>
            </a:r>
            <a:r>
              <a:rPr lang="cs-CZ" smtClean="0"/>
              <a:t> by měla být odesilateli odeslána zpráva (</a:t>
            </a:r>
            <a:r>
              <a:rPr lang="cs-CZ" b="1" smtClean="0"/>
              <a:t>zpětná vazba</a:t>
            </a:r>
            <a:r>
              <a:rPr lang="cs-CZ" smtClean="0"/>
              <a:t>), která umožní posoudit, zda sdělení bylo přeneseno správně.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2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75877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Kód</a:t>
            </a:r>
            <a:r>
              <a:rPr lang="cs-CZ" smtClean="0"/>
              <a:t> představuje pravidlo, jak převést jednu množinu znaků na jinou.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Za</a:t>
            </a:r>
            <a:r>
              <a:rPr lang="cs-CZ" baseline="0" smtClean="0"/>
              <a:t> kódování informací můžeme tedy považovat například situaci, kdy se </a:t>
            </a:r>
            <a:r>
              <a:rPr lang="cs-CZ" smtClean="0"/>
              <a:t>jednotlivým alfanumerickým znakům přiřadí čísla v binární soustavě a vznikne tak nějaká znaková sada použitelná pro</a:t>
            </a:r>
            <a:r>
              <a:rPr lang="cs-CZ" baseline="0" smtClean="0"/>
              <a:t> psaní na počítači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Ke kódování informací však docházel dávno před vznikem počítačů, vždyť speciálním kódem je i jakékoliv </a:t>
            </a:r>
            <a:r>
              <a:rPr lang="cs-CZ" b="1" smtClean="0"/>
              <a:t>písmo</a:t>
            </a:r>
            <a:r>
              <a:rPr lang="cs-CZ" smtClean="0"/>
              <a:t>. Dokonce i to uzlové. Nebo třeba speciální Braillovo slepecké písmo.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Každou množinu</a:t>
            </a:r>
            <a:r>
              <a:rPr lang="cs-CZ" baseline="0" smtClean="0"/>
              <a:t> znaků, která vystupuje v procesu kódování, označujeme obecně pojmem </a:t>
            </a:r>
            <a:r>
              <a:rPr lang="cs-CZ" b="1" baseline="0" smtClean="0"/>
              <a:t>abeceda</a:t>
            </a:r>
            <a:r>
              <a:rPr lang="cs-CZ" b="0" baseline="0" smtClean="0"/>
              <a:t>,</a:t>
            </a:r>
            <a:r>
              <a:rPr lang="cs-CZ" baseline="0" smtClean="0"/>
              <a:t> a to i v případech, kdy v ní žádná písmena nejsou.</a:t>
            </a:r>
            <a:endParaRPr lang="cs-CZ" smtClean="0"/>
          </a:p>
          <a:p>
            <a: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mtClean="0"/>
              <a:t>Při zpracování informací pomocí digitální techniky se používá </a:t>
            </a:r>
            <a:r>
              <a:rPr lang="cs-CZ" b="1" smtClean="0"/>
              <a:t>binární abeceda</a:t>
            </a:r>
            <a:r>
              <a:rPr lang="cs-CZ" smtClean="0"/>
              <a:t>, která obsahuje pouze dva prvky - symbolickou </a:t>
            </a:r>
            <a:r>
              <a:rPr lang="cs-CZ" b="1" smtClean="0"/>
              <a:t>nulu</a:t>
            </a:r>
            <a:r>
              <a:rPr lang="cs-CZ" smtClean="0"/>
              <a:t> a </a:t>
            </a:r>
            <a:r>
              <a:rPr lang="cs-CZ" b="1" smtClean="0"/>
              <a:t>jedničku</a:t>
            </a:r>
            <a:r>
              <a:rPr lang="cs-CZ" smtClean="0"/>
              <a:t>.</a:t>
            </a:r>
          </a:p>
          <a:p>
            <a: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smtClean="0"/>
              <a:t>V</a:t>
            </a:r>
            <a:r>
              <a:rPr lang="cs-CZ" baseline="0" smtClean="0"/>
              <a:t> této primitivní abecedě musíme počítačům i jejich technickým příbuzným předat všechna data - texty, zvuky, fotografie i videa.</a:t>
            </a:r>
          </a:p>
          <a:p>
            <a:pPr marL="171450" marR="0" indent="-171450" algn="l" defTabSz="914400" rtl="0" eaLnBrk="1" fontAlgn="auto" latinLnBrk="0" hangingPunct="1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cs-CZ" baseline="0" smtClean="0"/>
              <a:t>A samozřejmě rovněž všechny programy. Elektronické mozky totiž jiné řeči nerozumí. </a:t>
            </a:r>
            <a:endParaRPr lang="cs-CZ" smtClean="0"/>
          </a:p>
          <a:p>
            <a:pPr marL="0" indent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972050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Krásným příkladem kódování je také </a:t>
            </a:r>
            <a:r>
              <a:rPr lang="cs-CZ" b="1" smtClean="0"/>
              <a:t>Morseho telegrafická abeceda </a:t>
            </a:r>
            <a:r>
              <a:rPr lang="cs-CZ" smtClean="0"/>
              <a:t>neboli </a:t>
            </a:r>
            <a:r>
              <a:rPr lang="cs-CZ" b="1" smtClean="0"/>
              <a:t>morseovka</a:t>
            </a:r>
            <a:r>
              <a:rPr lang="cs-CZ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Na Wikipedii najdeme nejen ctihodný portrét muže, který</a:t>
            </a:r>
            <a:r>
              <a:rPr lang="cs-CZ" baseline="0" smtClean="0"/>
              <a:t> tento geniálně jednoduchý komunikační systém vymyslel, ale i tabulku znaků zakódovaných do </a:t>
            </a:r>
            <a:r>
              <a:rPr lang="cs-CZ" b="1" baseline="0" smtClean="0"/>
              <a:t>teček</a:t>
            </a:r>
            <a:r>
              <a:rPr lang="cs-CZ" baseline="0" smtClean="0"/>
              <a:t> a </a:t>
            </a:r>
            <a:r>
              <a:rPr lang="cs-CZ" b="1" baseline="0" smtClean="0"/>
              <a:t>čárek</a:t>
            </a:r>
            <a:r>
              <a:rPr lang="cs-CZ" baseline="0" smtClean="0"/>
              <a:t>, které lze na dálku vysílat například jako sérii krátkých a dlouhých zvukových nebo světelných signálů.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První takový přenos uskutečnil pan Morse již v roce 1844 mezi americkými městy Washingtonem a Baltimorem.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Brzy na to se po celém světě používala morseovka k vysílání a příjmu zpráv </a:t>
            </a:r>
            <a:r>
              <a:rPr lang="cs-CZ" b="1" baseline="0" smtClean="0"/>
              <a:t>telegrafem</a:t>
            </a:r>
            <a:r>
              <a:rPr lang="cs-CZ" baseline="0" smtClean="0"/>
              <a:t> (elektrický signál po drátech), nebo </a:t>
            </a:r>
            <a:r>
              <a:rPr lang="cs-CZ" b="1" baseline="0" smtClean="0"/>
              <a:t>radiotelegrafem</a:t>
            </a:r>
            <a:r>
              <a:rPr lang="cs-CZ" baseline="0" smtClean="0"/>
              <a:t> (přenos radiovými vlnami).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Asi nejznámější použití morseovky proběhlo v roce 1912 bohužel za velmi tragických okolností, kdy se telegrafisté potápějícího se Titaniku snažili přivolat záchranu signálem </a:t>
            </a:r>
            <a:r>
              <a:rPr lang="cs-CZ" b="1" baseline="0" smtClean="0"/>
              <a:t>SOS</a:t>
            </a:r>
            <a:r>
              <a:rPr lang="cs-CZ" baseline="0" smtClean="0"/>
              <a:t>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aseline="0" smtClean="0"/>
              <a:t>V pozdější době byly tyto způsoby komunikace nahrazeny telefonií, dálnopisem a v současné době také internetovými službami.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baseline="0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baseline="0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baseline="0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4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9836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Braillovo slepecké písmo je speciální druh systému psaní určený pro nevidomé či slabozraké.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Funguje na principu </a:t>
            </a:r>
            <a:r>
              <a:rPr lang="cs-CZ" b="1" smtClean="0"/>
              <a:t>plastických bodů </a:t>
            </a:r>
            <a:r>
              <a:rPr lang="cs-CZ" smtClean="0"/>
              <a:t>vyražených do materiálu, které čtenář vnímá hmatem.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Písmo je pojmenováno podle francouzského učitele </a:t>
            </a:r>
            <a:r>
              <a:rPr lang="cs-CZ" b="1" smtClean="0"/>
              <a:t>Louise Brailla</a:t>
            </a:r>
            <a:r>
              <a:rPr lang="cs-CZ" smtClean="0"/>
              <a:t>, který poté, co v dětství ztratil zrak, vytvořil v patnácti letech písmo úpravou francouzského vojenského systému umožňujícího čtení za tmy.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Braillovo písmo je netradičním příkladem binárního kódu používaného mimo svět počítačů.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Každý znak Braillova písma tvoří </a:t>
            </a:r>
            <a:r>
              <a:rPr lang="cs-CZ" b="1" smtClean="0"/>
              <a:t>mřížka šesti bodů </a:t>
            </a:r>
            <a:r>
              <a:rPr lang="cs-CZ" smtClean="0"/>
              <a:t>uspořádaných do obdélníku 2×3 body.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Na každém z těchto šesti míst buď bod (vyvýšené místo) je, nebo není.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Tímto způsobem je možno zakódovat </a:t>
            </a:r>
            <a:r>
              <a:rPr lang="cs-CZ" b="1" smtClean="0"/>
              <a:t>2</a:t>
            </a:r>
            <a:r>
              <a:rPr lang="cs-CZ" b="1" baseline="30000" smtClean="0"/>
              <a:t>6</a:t>
            </a:r>
            <a:r>
              <a:rPr lang="cs-CZ" b="1" smtClean="0"/>
              <a:t> čili</a:t>
            </a:r>
            <a:r>
              <a:rPr lang="cs-CZ" b="1" baseline="0" smtClean="0"/>
              <a:t> až</a:t>
            </a:r>
            <a:r>
              <a:rPr lang="cs-CZ" b="1" smtClean="0"/>
              <a:t> 64 různých znaků</a:t>
            </a:r>
            <a:r>
              <a:rPr lang="cs-CZ" smtClean="0"/>
              <a:t>, přičemž úplně prázdný znak se používá jako mezera.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Základní sada obsahuje hlavně znaky pro písmena a interpunkci.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Velká písmena a číslice se zapisují pomocí symbolů ze základní sady s tím, že jim předchází speciální symbol.</a:t>
            </a:r>
            <a:endParaRPr lang="cs-CZ" smtClean="0"/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84485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Čárové a QR kódy jsou zajímavými příklady </a:t>
            </a:r>
            <a:r>
              <a:rPr lang="cs-CZ" b="1" smtClean="0"/>
              <a:t>grafických kódů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Čárový kód se skládá z </a:t>
            </a:r>
            <a:r>
              <a:rPr lang="cs-CZ" b="1" smtClean="0"/>
              <a:t>tmavých čar </a:t>
            </a:r>
            <a:r>
              <a:rPr lang="cs-CZ" smtClean="0"/>
              <a:t>a ze </a:t>
            </a:r>
            <a:r>
              <a:rPr lang="cs-CZ" b="1" smtClean="0"/>
              <a:t>světlých mezer</a:t>
            </a:r>
            <a:r>
              <a:rPr lang="cs-CZ" smtClean="0"/>
              <a:t>, které se čtou pomocí specializovaných čteček - snímačů čárových kódů (laserových i digitálních).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Některé typy čárových kódů mohou kódovat pouze číslice, jiné i písmena a speciální znaky.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Jednodimenzionální kódy</a:t>
            </a:r>
            <a:r>
              <a:rPr lang="cs-CZ" smtClean="0"/>
              <a:t> (1D) mají omezenou kapacitu a obvykle kódují numerický nebo alfanumerický řetězec, který je klíčem k identifikaci označeného předmětu do nějaké externí databáze.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b="1" smtClean="0"/>
              <a:t>Dvoudimenzionální kódy </a:t>
            </a:r>
            <a:r>
              <a:rPr lang="cs-CZ" smtClean="0"/>
              <a:t>(2D) vzhledem k vyšší kapacitě obvykle obsahují veškerou potřebnou informaci o označeném předmětu.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Nejběžnější čárové kódy, používané pro zboží v obchodech, mají označení </a:t>
            </a:r>
            <a:r>
              <a:rPr lang="cs-CZ" b="1" smtClean="0"/>
              <a:t>EAN 13 </a:t>
            </a:r>
            <a:r>
              <a:rPr lang="cs-CZ" smtClean="0"/>
              <a:t>a </a:t>
            </a:r>
            <a:r>
              <a:rPr lang="cs-CZ" b="1" smtClean="0"/>
              <a:t>EAN 8</a:t>
            </a:r>
            <a:r>
              <a:rPr lang="cs-CZ" smtClean="0"/>
              <a:t>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6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874810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Zkratka </a:t>
            </a:r>
            <a:r>
              <a:rPr lang="cs-CZ" b="1" smtClean="0"/>
              <a:t>QR</a:t>
            </a:r>
            <a:r>
              <a:rPr lang="cs-CZ" smtClean="0"/>
              <a:t> pochází z anglického „</a:t>
            </a:r>
            <a:r>
              <a:rPr lang="cs-CZ" i="1" smtClean="0"/>
              <a:t>quick response</a:t>
            </a:r>
            <a:r>
              <a:rPr lang="cs-CZ" smtClean="0"/>
              <a:t>“ (česky „rychlá odpověď“).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V praxi stačí vyfotit QR kód mobilním telefonem a </a:t>
            </a:r>
            <a:r>
              <a:rPr lang="cs-CZ" b="1" smtClean="0"/>
              <a:t>QR čtečka </a:t>
            </a:r>
            <a:r>
              <a:rPr lang="cs-CZ" smtClean="0"/>
              <a:t>poté rozšifruje znaky kódu a přeloží je na žádané informace (text, vizitku, internetový odkaz a jiné).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K vytvoření vlastního QR kódu je možné využít některý z </a:t>
            </a:r>
            <a:r>
              <a:rPr lang="cs-CZ" b="1" smtClean="0"/>
              <a:t>on-line generátorů</a:t>
            </a:r>
            <a:r>
              <a:rPr lang="cs-CZ" smtClean="0"/>
              <a:t>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QR kód je tvořen </a:t>
            </a:r>
            <a:r>
              <a:rPr lang="cs-CZ" b="1" smtClean="0"/>
              <a:t>geometrickou vrstvou</a:t>
            </a:r>
            <a:r>
              <a:rPr lang="cs-CZ" smtClean="0"/>
              <a:t>, která slouží k přesné lokalizaci geometrických pozic, kde mají být čteny informační bity, a </a:t>
            </a:r>
            <a:r>
              <a:rPr lang="cs-CZ" b="1" smtClean="0"/>
              <a:t>informační vrstvou</a:t>
            </a:r>
            <a:r>
              <a:rPr lang="cs-CZ" smtClean="0"/>
              <a:t>. V ní každý černý bod představuje binární jedničku a bílá místa zase binární nuly. 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Tento grafický kód dokáže pracovat také s určitým zkreslením a kompenzovat ztrátu části dat.</a:t>
            </a:r>
          </a:p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cs-CZ" smtClean="0"/>
              <a:t>QR kód je možné využít v řadě oblastí – od propagace, přes poskytování rychlých informací v galeriích či muzeích až po moderní platby.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7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58295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8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348390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cs-CZ" smtClean="0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E273B-5751-4440-8C75-B02687DE6817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66740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 smtClean="0"/>
              <a:t>Kliknutím můžete upravit styl předlohy.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901621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807205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73772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632457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12455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480875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Zástupný symbol pro obsah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7" name="Zástupný symbol pro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8" name="Zástupný symbol pro zápatí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9" name="Zástupný symbol pro číslo snímk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7173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925868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74525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sah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3110967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s-CZ"/>
          </a:p>
        </p:txBody>
      </p:sp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s-CZ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70815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nadpis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 smtClean="0"/>
              <a:t>Kliknutím lze upravit styl.</a:t>
            </a:r>
            <a:endParaRPr lang="cs-CZ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cs-CZ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96CA23-ED5E-4BF9-864D-86AD9365BC4C}" type="datetimeFigureOut">
              <a:rPr lang="cs-CZ" smtClean="0"/>
              <a:t>03.10.2024</a:t>
            </a:fld>
            <a:endParaRPr lang="cs-CZ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s-CZ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48399-26C1-4E56-AC31-2AF8A827B9E3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61972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s-C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1.png"/><Relationship Id="rId11" Type="http://schemas.openxmlformats.org/officeDocument/2006/relationships/image" Target="../media/image4.png"/><Relationship Id="rId5" Type="http://schemas.openxmlformats.org/officeDocument/2006/relationships/image" Target="../media/image30.png"/><Relationship Id="rId10" Type="http://schemas.openxmlformats.org/officeDocument/2006/relationships/image" Target="../media/image35.jpe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jpe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3.jpe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jpe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gi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microsoft.com/office/2007/relationships/media" Target="../media/media4.m4a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.png"/><Relationship Id="rId4" Type="http://schemas.openxmlformats.org/officeDocument/2006/relationships/audio" Target="../media/media4.m4a"/><Relationship Id="rId9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jpe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jpe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0.jpe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374073" y="5283199"/>
            <a:ext cx="11538065" cy="1020763"/>
          </a:xfrm>
        </p:spPr>
        <p:txBody>
          <a:bodyPr/>
          <a:lstStyle/>
          <a:p>
            <a:r>
              <a:rPr lang="cs-CZ" smtClean="0"/>
              <a:t>KÓDOVÁNÍ (nejen v informatice)</a:t>
            </a:r>
            <a:endParaRPr lang="cs-CZ"/>
          </a:p>
        </p:txBody>
      </p:sp>
      <p:pic>
        <p:nvPicPr>
          <p:cNvPr id="1026" name="Picture 2" descr="Encrypted Transport - ibm/SEIMless Communications Technologies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24" b="9028"/>
          <a:stretch/>
        </p:blipFill>
        <p:spPr bwMode="auto">
          <a:xfrm>
            <a:off x="0" y="0"/>
            <a:ext cx="12192000" cy="512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 2"/>
          <p:cNvSpPr/>
          <p:nvPr/>
        </p:nvSpPr>
        <p:spPr>
          <a:xfrm>
            <a:off x="5057078" y="6169321"/>
            <a:ext cx="235429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cs-CZ" sz="3200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Marek </a:t>
            </a:r>
            <a:r>
              <a:rPr lang="cs-CZ" sz="3200" b="1" dirty="0" err="1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Lučný</a:t>
            </a:r>
            <a:endParaRPr lang="cs-CZ" sz="32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58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ZNAKOVÉ KÓDY - KLÁVESY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7416" name="Picture 8" descr="Free image of press a ke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7299" y="1325563"/>
            <a:ext cx="7084701" cy="471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Interacting with your Computer Chapter 2 Learning Objectives Identify five  key groups on standard computer keyboard Name six special purpose keys. -  ppt downloa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30" t="25376" r="7733" b="13107"/>
          <a:stretch/>
        </p:blipFill>
        <p:spPr bwMode="auto">
          <a:xfrm>
            <a:off x="0" y="1325563"/>
            <a:ext cx="5818123" cy="29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/>
          <p:cNvSpPr txBox="1"/>
          <p:nvPr/>
        </p:nvSpPr>
        <p:spPr>
          <a:xfrm>
            <a:off x="1813421" y="4452992"/>
            <a:ext cx="312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5400" smtClean="0"/>
              <a:t>01000111</a:t>
            </a:r>
            <a:endParaRPr lang="cs-CZ" sz="5400"/>
          </a:p>
        </p:txBody>
      </p:sp>
      <p:pic>
        <p:nvPicPr>
          <p:cNvPr id="23556" name="Picture 4" descr="IconExperience » V-Collection » Keyboard Key 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8" y="4225229"/>
            <a:ext cx="1378857" cy="1378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odovani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5029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30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ZNAKOVÉ SADY - ASCII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7412" name="Picture 4" descr="The Martian': Hexadecimal language used in movie - Business Insid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21" y="1316459"/>
            <a:ext cx="7106579" cy="472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1960s-1970s practical ASR33 Teletype/teleprinter/telex terminal with ticker  tape | Electro Props Hi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16459"/>
            <a:ext cx="5085421" cy="472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odovani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88600" y="3534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1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2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ZNAKOVÉ KÓDY - OSMIBITOVÉ SADY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2050" name="Picture 2" descr="ASCII codes and symbols – text-symbols | Rebel for  Love~Nation~Crime~Corruption~Injustic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852" y="1325562"/>
            <a:ext cx="5817148" cy="4713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Obrázek 2"/>
          <p:cNvPicPr>
            <a:picLocks noChangeAspect="1"/>
          </p:cNvPicPr>
          <p:nvPr/>
        </p:nvPicPr>
        <p:blipFill rotWithShape="1">
          <a:blip r:embed="rId6"/>
          <a:srcRect l="11803" t="11266" r="11299" b="9497"/>
          <a:stretch/>
        </p:blipFill>
        <p:spPr>
          <a:xfrm>
            <a:off x="16523" y="1325562"/>
            <a:ext cx="6341807" cy="3539613"/>
          </a:xfrm>
          <a:prstGeom prst="rect">
            <a:avLst/>
          </a:prstGeom>
        </p:spPr>
      </p:pic>
      <p:pic>
        <p:nvPicPr>
          <p:cNvPr id="5" name="Obrázek 4"/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4063" t="31732" r="40208" b="63270"/>
          <a:stretch/>
        </p:blipFill>
        <p:spPr>
          <a:xfrm>
            <a:off x="3048000" y="2712892"/>
            <a:ext cx="6457950" cy="382475"/>
          </a:xfrm>
          <a:prstGeom prst="rect">
            <a:avLst/>
          </a:prstGeom>
        </p:spPr>
      </p:pic>
      <p:pic>
        <p:nvPicPr>
          <p:cNvPr id="7" name="Obrázek 6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3854" t="35770" r="48542" b="58654"/>
          <a:stretch/>
        </p:blipFill>
        <p:spPr>
          <a:xfrm>
            <a:off x="3048000" y="3427821"/>
            <a:ext cx="6417451" cy="515529"/>
          </a:xfrm>
          <a:prstGeom prst="rect">
            <a:avLst/>
          </a:prstGeom>
        </p:spPr>
      </p:pic>
      <p:pic>
        <p:nvPicPr>
          <p:cNvPr id="2060" name="Picture 12" descr="https://www.syntea.cz/wp-content/uploads/2016/12/61A1720upr_Jiri_v3_kosile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4110669"/>
            <a:ext cx="1590675" cy="17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www.syntea.cz/wp-content/uploads/2016/12/61A1108-%E2%80%93-Marian_v2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4110669"/>
            <a:ext cx="1590675" cy="176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ovéPole 15"/>
          <p:cNvSpPr txBox="1"/>
          <p:nvPr/>
        </p:nvSpPr>
        <p:spPr>
          <a:xfrm>
            <a:off x="3048000" y="5575300"/>
            <a:ext cx="322897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BRATŘI KAMENIČTÍ</a:t>
            </a:r>
            <a:endParaRPr lang="cs-CZ">
              <a:solidFill>
                <a:schemeClr val="bg1"/>
              </a:solidFill>
            </a:endParaRPr>
          </a:p>
        </p:txBody>
      </p:sp>
      <p:sp>
        <p:nvSpPr>
          <p:cNvPr id="9" name="Obdélník 8"/>
          <p:cNvSpPr/>
          <p:nvPr/>
        </p:nvSpPr>
        <p:spPr>
          <a:xfrm>
            <a:off x="-3132" y="5292204"/>
            <a:ext cx="3030171" cy="64633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cs-CZ">
                <a:latin typeface="Consolas" panose="020B0609020204030204" pitchFamily="49" charset="0"/>
              </a:rPr>
              <a:t>P⌐íli¿ æluƒouçkÿ kûñ úpêl âábelské ódy.</a:t>
            </a:r>
          </a:p>
        </p:txBody>
      </p:sp>
      <p:sp>
        <p:nvSpPr>
          <p:cNvPr id="18" name="Obdélník 17"/>
          <p:cNvSpPr/>
          <p:nvPr/>
        </p:nvSpPr>
        <p:spPr>
          <a:xfrm>
            <a:off x="0" y="4562213"/>
            <a:ext cx="3031478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cs-CZ">
                <a:solidFill>
                  <a:srgbClr val="202122"/>
                </a:solidFill>
                <a:latin typeface="Courier New" panose="02070309020205020404" pitchFamily="49" charset="0"/>
              </a:rPr>
              <a:t>Příliš žluťoučký kůň </a:t>
            </a:r>
            <a:endParaRPr lang="cs-CZ" smtClean="0">
              <a:solidFill>
                <a:srgbClr val="202122"/>
              </a:solidFill>
              <a:latin typeface="Courier New" panose="02070309020205020404" pitchFamily="49" charset="0"/>
            </a:endParaRPr>
          </a:p>
          <a:p>
            <a:r>
              <a:rPr lang="cs-CZ" smtClean="0">
                <a:solidFill>
                  <a:srgbClr val="202122"/>
                </a:solidFill>
                <a:latin typeface="Courier New" panose="02070309020205020404" pitchFamily="49" charset="0"/>
              </a:rPr>
              <a:t>úpěl </a:t>
            </a:r>
            <a:r>
              <a:rPr lang="cs-CZ">
                <a:solidFill>
                  <a:srgbClr val="202122"/>
                </a:solidFill>
                <a:latin typeface="Courier New" panose="02070309020205020404" pitchFamily="49" charset="0"/>
              </a:rPr>
              <a:t>ďábelské ódy.</a:t>
            </a:r>
            <a:endParaRPr lang="cs-CZ"/>
          </a:p>
        </p:txBody>
      </p:sp>
      <p:pic>
        <p:nvPicPr>
          <p:cNvPr id="10" name="kodovani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807700" y="3608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88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6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ZNAKOVÉ KÓDY - UNICODE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8442" name="Picture 10" descr="Unicode 與UTF-8 的關係？. Unicode… | by bigboys.me | Medium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5"/>
          <a:stretch/>
        </p:blipFill>
        <p:spPr bwMode="auto">
          <a:xfrm>
            <a:off x="12700" y="1435624"/>
            <a:ext cx="6508976" cy="46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Rovina (Unicode) – Wikipedi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7390" y="1435624"/>
            <a:ext cx="7824610" cy="4603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ovéPole 5"/>
          <p:cNvSpPr txBox="1"/>
          <p:nvPr/>
        </p:nvSpPr>
        <p:spPr>
          <a:xfrm>
            <a:off x="8963025" y="5559711"/>
            <a:ext cx="322897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ROVINY UNICODE (PLANES)</a:t>
            </a:r>
            <a:endParaRPr lang="cs-CZ">
              <a:solidFill>
                <a:schemeClr val="bg1"/>
              </a:solidFill>
            </a:endParaRPr>
          </a:p>
        </p:txBody>
      </p:sp>
      <p:pic>
        <p:nvPicPr>
          <p:cNvPr id="3" name="kodovani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950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843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3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ZNAKOVÁ SADA UTF-8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8440" name="Picture 8" descr="Main difference between UTF-8, UTF-16 and UTF-32 character encoding is how  many bytes it require to… | Character encoding, Java programming tutorials,  Character ma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2526"/>
            <a:ext cx="6632489" cy="348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Unicode Character Set and UTF-8, UTF-16, UTF-32 Encoding - naveen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489" y="3714756"/>
            <a:ext cx="5270500" cy="221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icode Character Set and UTF-8, UTF-16, UTF-32 Encoding - naveen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1325563"/>
            <a:ext cx="2109565" cy="158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Unicode Character Set and UTF-8, UTF-16, UTF-32 Encoding - naveen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565" y="1390408"/>
            <a:ext cx="3732435" cy="221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/>
          <p:cNvSpPr txBox="1"/>
          <p:nvPr/>
        </p:nvSpPr>
        <p:spPr>
          <a:xfrm>
            <a:off x="6680886" y="2523142"/>
            <a:ext cx="1343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 </a:t>
            </a:r>
            <a:r>
              <a:rPr lang="en-US" sz="3200" b="1"/>
              <a:t>@</a:t>
            </a:r>
            <a:r>
              <a:rPr lang="cs-CZ" sz="3200" b="1" smtClean="0"/>
              <a:t>ABC</a:t>
            </a:r>
            <a:endParaRPr lang="cs-CZ" sz="3200" b="1"/>
          </a:p>
        </p:txBody>
      </p:sp>
      <p:sp>
        <p:nvSpPr>
          <p:cNvPr id="9" name="TextovéPole 8"/>
          <p:cNvSpPr txBox="1"/>
          <p:nvPr/>
        </p:nvSpPr>
        <p:spPr>
          <a:xfrm>
            <a:off x="9416559" y="3051621"/>
            <a:ext cx="1197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 </a:t>
            </a:r>
            <a:r>
              <a:rPr lang="cs-CZ" sz="3200" b="1" smtClean="0"/>
              <a:t>ÁČĎÉ</a:t>
            </a:r>
            <a:endParaRPr lang="cs-CZ" sz="3200" b="1"/>
          </a:p>
        </p:txBody>
      </p:sp>
      <p:sp>
        <p:nvSpPr>
          <p:cNvPr id="10" name="TextovéPole 9"/>
          <p:cNvSpPr txBox="1"/>
          <p:nvPr/>
        </p:nvSpPr>
        <p:spPr>
          <a:xfrm>
            <a:off x="10729941" y="4423090"/>
            <a:ext cx="13660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smtClean="0"/>
              <a:t> </a:t>
            </a:r>
            <a:r>
              <a:rPr lang="cs-CZ" sz="3200" b="1" smtClean="0"/>
              <a:t>€₦₤₩</a:t>
            </a:r>
            <a:endParaRPr lang="cs-CZ" sz="3200" b="1"/>
          </a:p>
        </p:txBody>
      </p:sp>
      <p:pic>
        <p:nvPicPr>
          <p:cNvPr id="4" name="kodovani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14323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0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4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>
                <a:solidFill>
                  <a:schemeClr val="bg1"/>
                </a:solidFill>
              </a:rPr>
              <a:t>ESCAPE SEKVENCE A ŘÍDICÍ </a:t>
            </a:r>
            <a:r>
              <a:rPr lang="cs-CZ" b="1" smtClean="0">
                <a:solidFill>
                  <a:schemeClr val="bg1"/>
                </a:solidFill>
              </a:rPr>
              <a:t>ZNAKY 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4098" name="Picture 2" descr="ツール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575" y="1325563"/>
            <a:ext cx="6575425" cy="468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 2"/>
          <p:cNvSpPr/>
          <p:nvPr/>
        </p:nvSpPr>
        <p:spPr>
          <a:xfrm>
            <a:off x="5629275" y="1625600"/>
            <a:ext cx="1660525" cy="438852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grpSp>
        <p:nvGrpSpPr>
          <p:cNvPr id="4" name="Skupina 3"/>
          <p:cNvGrpSpPr/>
          <p:nvPr/>
        </p:nvGrpSpPr>
        <p:grpSpPr>
          <a:xfrm>
            <a:off x="0" y="1325563"/>
            <a:ext cx="5781675" cy="2472795"/>
            <a:chOff x="0" y="3541332"/>
            <a:chExt cx="5781675" cy="2472795"/>
          </a:xfrm>
        </p:grpSpPr>
        <p:pic>
          <p:nvPicPr>
            <p:cNvPr id="4100" name="Picture 4" descr="Antistresový Enter | Bestdarky.cz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556200"/>
              <a:ext cx="2476500" cy="24579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Keyboard Escape Key&quot; iPad Case &amp; Skin by TheBestStore | Redbubble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22" t="27772" r="21377" b="28098"/>
            <a:stretch/>
          </p:blipFill>
          <p:spPr bwMode="auto">
            <a:xfrm>
              <a:off x="2654301" y="3541332"/>
              <a:ext cx="2594608" cy="2472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TAB-key | SlawTips"/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5775" y="4042213"/>
              <a:ext cx="1485900" cy="1485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Obdélník 4"/>
          <p:cNvSpPr/>
          <p:nvPr/>
        </p:nvSpPr>
        <p:spPr>
          <a:xfrm>
            <a:off x="3760441" y="5224653"/>
            <a:ext cx="13901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/>
              <a:t>&amp;#xE1;</a:t>
            </a:r>
            <a:endParaRPr lang="cs-CZ" sz="3200"/>
          </a:p>
        </p:txBody>
      </p:sp>
      <p:sp>
        <p:nvSpPr>
          <p:cNvPr id="6" name="Obdélník 5"/>
          <p:cNvSpPr/>
          <p:nvPr/>
        </p:nvSpPr>
        <p:spPr>
          <a:xfrm>
            <a:off x="1721325" y="5224653"/>
            <a:ext cx="15103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/>
              <a:t>&amp;#225; </a:t>
            </a:r>
            <a:endParaRPr lang="cs-CZ" sz="3200"/>
          </a:p>
        </p:txBody>
      </p:sp>
      <p:sp>
        <p:nvSpPr>
          <p:cNvPr id="7" name="Obdélník 6"/>
          <p:cNvSpPr/>
          <p:nvPr/>
        </p:nvSpPr>
        <p:spPr>
          <a:xfrm>
            <a:off x="415895" y="5224653"/>
            <a:ext cx="38664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/>
              <a:t>á</a:t>
            </a:r>
            <a:endParaRPr lang="cs-CZ" sz="3200"/>
          </a:p>
        </p:txBody>
      </p:sp>
      <p:sp>
        <p:nvSpPr>
          <p:cNvPr id="13" name="Obdélník 12"/>
          <p:cNvSpPr/>
          <p:nvPr/>
        </p:nvSpPr>
        <p:spPr>
          <a:xfrm>
            <a:off x="1060390" y="5224652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 smtClean="0"/>
              <a:t>=</a:t>
            </a:r>
            <a:endParaRPr lang="cs-CZ" sz="3200"/>
          </a:p>
        </p:txBody>
      </p:sp>
      <p:sp>
        <p:nvSpPr>
          <p:cNvPr id="14" name="Obdélník 13"/>
          <p:cNvSpPr/>
          <p:nvPr/>
        </p:nvSpPr>
        <p:spPr>
          <a:xfrm>
            <a:off x="3252009" y="5224651"/>
            <a:ext cx="38985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3200" b="1" smtClean="0"/>
              <a:t>=</a:t>
            </a:r>
            <a:endParaRPr lang="cs-CZ" sz="3200"/>
          </a:p>
        </p:txBody>
      </p:sp>
      <p:sp>
        <p:nvSpPr>
          <p:cNvPr id="8" name="Obdélník 7"/>
          <p:cNvSpPr/>
          <p:nvPr/>
        </p:nvSpPr>
        <p:spPr>
          <a:xfrm>
            <a:off x="1039728" y="4021404"/>
            <a:ext cx="68159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/>
              <a:t>\n</a:t>
            </a:r>
            <a:endParaRPr lang="cs-CZ" sz="4000"/>
          </a:p>
        </p:txBody>
      </p:sp>
      <p:sp>
        <p:nvSpPr>
          <p:cNvPr id="16" name="Obdélník 15"/>
          <p:cNvSpPr/>
          <p:nvPr/>
        </p:nvSpPr>
        <p:spPr>
          <a:xfrm>
            <a:off x="3231675" y="4021404"/>
            <a:ext cx="5838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sz="4000" b="1" smtClean="0"/>
              <a:t>\t</a:t>
            </a:r>
            <a:endParaRPr lang="cs-CZ" sz="4000"/>
          </a:p>
        </p:txBody>
      </p:sp>
      <p:sp>
        <p:nvSpPr>
          <p:cNvPr id="17" name="TextovéPole 16"/>
          <p:cNvSpPr txBox="1"/>
          <p:nvPr/>
        </p:nvSpPr>
        <p:spPr>
          <a:xfrm>
            <a:off x="1066800" y="4774300"/>
            <a:ext cx="3228975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ESCAPE SEKVENCE (ENTITY)</a:t>
            </a:r>
            <a:endParaRPr lang="cs-CZ">
              <a:solidFill>
                <a:schemeClr val="bg1"/>
              </a:solidFill>
            </a:endParaRPr>
          </a:p>
        </p:txBody>
      </p:sp>
      <p:pic>
        <p:nvPicPr>
          <p:cNvPr id="9" name="kodovani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0109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31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6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PROCES KOMUNIKACE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5" name="Picture 4" descr="Communication Model Poster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6" t="17682" r="7829" b="10109"/>
          <a:stretch/>
        </p:blipFill>
        <p:spPr bwMode="auto">
          <a:xfrm>
            <a:off x="0" y="1498600"/>
            <a:ext cx="6223001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The Process of Communication | Organizational Behavior and Human Relations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2465" y="2362201"/>
            <a:ext cx="7149535" cy="367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odovani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4775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7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5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xtraStory – Student rozluštil během prázdnin tajemné poselství starých Inků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6128"/>
            <a:ext cx="6858000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délník 2"/>
          <p:cNvSpPr/>
          <p:nvPr/>
        </p:nvSpPr>
        <p:spPr>
          <a:xfrm>
            <a:off x="-1" y="3332747"/>
            <a:ext cx="3392905" cy="2294956"/>
          </a:xfrm>
          <a:prstGeom prst="rect">
            <a:avLst/>
          </a:prstGeom>
          <a:solidFill>
            <a:srgbClr val="C84A07"/>
          </a:solidFill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s-CZ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KÓDOVÁNÍ INFORMACÍ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1270" name="Picture 6" descr="Free photo Computer Binary Continents Code Notebook Digital - Max Pixel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371" y="1367631"/>
            <a:ext cx="7769629" cy="462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ovéPole 6"/>
          <p:cNvSpPr txBox="1"/>
          <p:nvPr/>
        </p:nvSpPr>
        <p:spPr>
          <a:xfrm>
            <a:off x="0" y="5379181"/>
            <a:ext cx="3301016" cy="369332"/>
          </a:xfrm>
          <a:prstGeom prst="rect">
            <a:avLst/>
          </a:prstGeom>
          <a:solidFill>
            <a:srgbClr val="983C12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KIPU - UZLOVÉ PÍSMO INKŮ</a:t>
            </a:r>
            <a:endParaRPr lang="cs-CZ">
              <a:solidFill>
                <a:schemeClr val="bg1"/>
              </a:solidFill>
            </a:endParaRPr>
          </a:p>
        </p:txBody>
      </p:sp>
      <p:pic>
        <p:nvPicPr>
          <p:cNvPr id="1030" name="Picture 6" descr="Quipus | svoboda.33's Blo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78" y="3572391"/>
            <a:ext cx="3063859" cy="1813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kodovani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8585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472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MORSEOVA ABECEDA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4" name="Obrázek 3"/>
          <p:cNvPicPr>
            <a:picLocks noChangeAspect="1"/>
          </p:cNvPicPr>
          <p:nvPr/>
        </p:nvPicPr>
        <p:blipFill rotWithShape="1">
          <a:blip r:embed="rId7"/>
          <a:srcRect l="17391" t="14535" r="26030" b="27287"/>
          <a:stretch/>
        </p:blipFill>
        <p:spPr>
          <a:xfrm>
            <a:off x="3976914" y="1452914"/>
            <a:ext cx="7953828" cy="4430097"/>
          </a:xfrm>
          <a:prstGeom prst="rect">
            <a:avLst/>
          </a:prstGeom>
        </p:spPr>
      </p:pic>
      <p:pic>
        <p:nvPicPr>
          <p:cNvPr id="9218" name="Picture 2" descr="Samuel F. B. Morse – Wikipedie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8" y="1481656"/>
            <a:ext cx="3301016" cy="4401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ovéPole 2"/>
          <p:cNvSpPr txBox="1"/>
          <p:nvPr/>
        </p:nvSpPr>
        <p:spPr>
          <a:xfrm>
            <a:off x="364239" y="5513679"/>
            <a:ext cx="3301016" cy="36933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SAMUEL F. B. MORSE</a:t>
            </a:r>
            <a:endParaRPr lang="cs-CZ">
              <a:solidFill>
                <a:schemeClr val="bg1"/>
              </a:solidFill>
            </a:endParaRPr>
          </a:p>
        </p:txBody>
      </p:sp>
      <p:pic>
        <p:nvPicPr>
          <p:cNvPr id="5" name="mor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50" y="4289453"/>
            <a:ext cx="2327634" cy="130844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kodovani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731500" y="3179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1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BRAILLOVO SLEPECKÉ PÍSMO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0242" name="Picture 2" descr="Plakát Braillovo písmo • Pixers® • Žijeme pro změnu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76"/>
          <a:stretch/>
        </p:blipFill>
        <p:spPr bwMode="auto">
          <a:xfrm>
            <a:off x="6775449" y="1585945"/>
            <a:ext cx="5031922" cy="430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lustrační foto: www.tyden.cz - Kladenské list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8" y="1597114"/>
            <a:ext cx="6255657" cy="417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Louis Braille's 207th birth anniversary: Top 9 facts about the man who  changed the world of reading and writing for blind | India.com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8" y="3773714"/>
            <a:ext cx="3363099" cy="199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odovani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7696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776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1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ČÁROVÉ KÓDY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2298" name="Picture 10" descr="Various Types Of Barcodes Vector Set 05 For Free Download | Free Vect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3561"/>
            <a:ext cx="4494639" cy="4494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USB Barcode Handheld Laser Bar Code Scanner POS Reader Scan With Stand US  for sale online | eBay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686" y="3687788"/>
            <a:ext cx="2351314" cy="2351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China Supermarket Store Payment Box Platform Qr Code Scanner Barcode 2D Barcode  Reader for Retail - China Barcode Scanner and Scanner Barcode pri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543" y="1931560"/>
            <a:ext cx="4107544" cy="4107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Obrázek 5"/>
          <p:cNvPicPr>
            <a:picLocks noChangeAspect="1"/>
          </p:cNvPicPr>
          <p:nvPr/>
        </p:nvPicPr>
        <p:blipFill rotWithShape="1">
          <a:blip r:embed="rId8"/>
          <a:srcRect l="42634" t="24616" r="20430" b="33995"/>
          <a:stretch/>
        </p:blipFill>
        <p:spPr>
          <a:xfrm>
            <a:off x="4441687" y="1334763"/>
            <a:ext cx="7750313" cy="4704339"/>
          </a:xfrm>
          <a:prstGeom prst="rect">
            <a:avLst/>
          </a:prstGeom>
        </p:spPr>
      </p:pic>
      <p:pic>
        <p:nvPicPr>
          <p:cNvPr id="3" name="kodovani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06743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8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QR KÓD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2292" name="Picture 4" descr="What Is QR Code And How Can It Benefit Your Business? | Market Business  Onlin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505" y="2810129"/>
            <a:ext cx="45720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How To Create QR Codes With Optimal URL Strategies In Mi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856" y="1294990"/>
            <a:ext cx="3701143" cy="2819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ow QR Code Scamsters Trick their Victims | SecurityDiv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815" y="3402631"/>
            <a:ext cx="3340273" cy="1878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QRazyBox - Help P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" y="1294989"/>
            <a:ext cx="6041460" cy="414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kodovani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68000" y="3579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14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0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QR KÓD - GENERÁTORY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1" name="TextovéPole 20"/>
          <p:cNvSpPr txBox="1"/>
          <p:nvPr/>
        </p:nvSpPr>
        <p:spPr>
          <a:xfrm>
            <a:off x="0" y="6039104"/>
            <a:ext cx="1219200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endParaRPr lang="cs-CZ" sz="2400" smtClean="0">
              <a:solidFill>
                <a:schemeClr val="bg1"/>
              </a:solidFill>
            </a:endParaRPr>
          </a:p>
          <a:p>
            <a:pPr algn="ctr"/>
            <a:r>
              <a:rPr lang="cs-CZ" sz="2400" smtClean="0">
                <a:solidFill>
                  <a:schemeClr val="bg1"/>
                </a:solidFill>
              </a:rPr>
              <a:t> </a:t>
            </a:r>
            <a:endParaRPr lang="cs-CZ" sz="2400">
              <a:solidFill>
                <a:schemeClr val="bg1"/>
              </a:solidFill>
            </a:endParaRPr>
          </a:p>
        </p:txBody>
      </p:sp>
      <p:pic>
        <p:nvPicPr>
          <p:cNvPr id="15362" name="Picture 2" descr="Create your own QR code in just three easy steps - Aptika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72" y="1360740"/>
            <a:ext cx="11379200" cy="467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63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  <a:solidFill>
            <a:srgbClr val="011B28"/>
          </a:solidFill>
        </p:spPr>
        <p:txBody>
          <a:bodyPr/>
          <a:lstStyle/>
          <a:p>
            <a:pPr algn="ctr"/>
            <a:r>
              <a:rPr lang="cs-CZ" b="1" smtClean="0">
                <a:solidFill>
                  <a:schemeClr val="bg1"/>
                </a:solidFill>
              </a:rPr>
              <a:t>QR KÓD - SDÍLENÍ</a:t>
            </a:r>
            <a:endParaRPr lang="cs-CZ" b="1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4338" name="Picture 2" descr="QR Codes in the Classroom - Kathy Schrock's Guide to Everyth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514" y="1325562"/>
            <a:ext cx="5558972" cy="555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Tony Vincent on Twitter: &quot;☝️ You can generate a QR code to anything in your  Google Drive! Make a QR code that opens audio, image, movie, Explain  Everything, G Suite files...… https://t.co/dU8RsYsBAs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1" y="1325562"/>
            <a:ext cx="5558972" cy="5558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49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iv Office">
  <a:themeElements>
    <a:clrScheme name="Kancelář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celář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celář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1AD0CF36AD4CE941853800AC75930AC6" ma:contentTypeVersion="7" ma:contentTypeDescription="Vytvoří nový dokument" ma:contentTypeScope="" ma:versionID="5c89dd4be6444a217267554bcfc2bc71">
  <xsd:schema xmlns:xsd="http://www.w3.org/2001/XMLSchema" xmlns:xs="http://www.w3.org/2001/XMLSchema" xmlns:p="http://schemas.microsoft.com/office/2006/metadata/properties" xmlns:ns2="42acf14c-ccef-48f3-98f5-a68b1610a44f" xmlns:ns3="e4bb5cbf-8c83-42e4-bd5f-dafa26919686" targetNamespace="http://schemas.microsoft.com/office/2006/metadata/properties" ma:root="true" ma:fieldsID="5266853f9ce48f84d39d487932486f56" ns2:_="" ns3:_="">
    <xsd:import namespace="42acf14c-ccef-48f3-98f5-a68b1610a44f"/>
    <xsd:import namespace="e4bb5cbf-8c83-42e4-bd5f-dafa2691968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acf14c-ccef-48f3-98f5-a68b1610a4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b5cbf-8c83-42e4-bd5f-dafa2691968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dílí se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dílené s podrobnostmi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3A1BE7-D6D3-4997-B800-89120385DC8D}">
  <ds:schemaRefs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42acf14c-ccef-48f3-98f5-a68b1610a44f"/>
    <ds:schemaRef ds:uri="http://purl.org/dc/terms/"/>
    <ds:schemaRef ds:uri="http://purl.org/dc/elements/1.1/"/>
    <ds:schemaRef ds:uri="http://schemas.openxmlformats.org/package/2006/metadata/core-properties"/>
    <ds:schemaRef ds:uri="e4bb5cbf-8c83-42e4-bd5f-dafa26919686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F659263-AF59-415D-8006-892F899991E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3BB99C6-09D3-4CF2-A453-E139AB734B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acf14c-ccef-48f3-98f5-a68b1610a44f"/>
    <ds:schemaRef ds:uri="e4bb5cbf-8c83-42e4-bd5f-dafa269196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4808</TotalTime>
  <Words>2059</Words>
  <Application>Microsoft Office PowerPoint</Application>
  <PresentationFormat>Širokoúhlá obrazovka</PresentationFormat>
  <Paragraphs>163</Paragraphs>
  <Slides>15</Slides>
  <Notes>15</Notes>
  <HiddenSlides>0</HiddenSlides>
  <MMClips>13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Courier New</vt:lpstr>
      <vt:lpstr>Motiv Office</vt:lpstr>
      <vt:lpstr>KÓDOVÁNÍ (nejen v informatice)</vt:lpstr>
      <vt:lpstr>PROCES KOMUNIKACE</vt:lpstr>
      <vt:lpstr>KÓDOVÁNÍ INFORMACÍ</vt:lpstr>
      <vt:lpstr>MORSEOVA ABECEDA</vt:lpstr>
      <vt:lpstr>BRAILLOVO SLEPECKÉ PÍSMO</vt:lpstr>
      <vt:lpstr>ČÁROVÉ KÓDY</vt:lpstr>
      <vt:lpstr>QR KÓD</vt:lpstr>
      <vt:lpstr>QR KÓD - GENERÁTORY</vt:lpstr>
      <vt:lpstr>QR KÓD - SDÍLENÍ</vt:lpstr>
      <vt:lpstr>ZNAKOVÉ KÓDY - KLÁVESY</vt:lpstr>
      <vt:lpstr>ZNAKOVÉ SADY - ASCII</vt:lpstr>
      <vt:lpstr>ZNAKOVÉ KÓDY - OSMIBITOVÉ SADY</vt:lpstr>
      <vt:lpstr>ZNAKOVÉ KÓDY - UNICODE</vt:lpstr>
      <vt:lpstr>ZNAKOVÁ SADA UTF-8</vt:lpstr>
      <vt:lpstr>ESCAPE SEKVENCE A ŘÍDICÍ ZNAKY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Prezentace aplikace PowerPoint</dc:title>
  <dc:creator>ml</dc:creator>
  <cp:lastModifiedBy>student</cp:lastModifiedBy>
  <cp:revision>450</cp:revision>
  <dcterms:created xsi:type="dcterms:W3CDTF">2020-05-15T14:23:29Z</dcterms:created>
  <dcterms:modified xsi:type="dcterms:W3CDTF">2024-10-03T07:17:30Z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0x0101001AD0CF36AD4CE941853800AC75930AC6</vt:lpwstr>
  </property>
</Properties>
</file>